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7" r:id="rId3"/>
    <p:sldId id="262" r:id="rId4"/>
    <p:sldId id="261" r:id="rId5"/>
    <p:sldId id="269" r:id="rId6"/>
    <p:sldId id="270" r:id="rId7"/>
    <p:sldId id="258" r:id="rId8"/>
    <p:sldId id="271" r:id="rId9"/>
    <p:sldId id="272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77A"/>
    <a:srgbClr val="00B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9" autoAdjust="0"/>
    <p:restoredTop sz="95406" autoAdjust="0"/>
  </p:normalViewPr>
  <p:slideViewPr>
    <p:cSldViewPr snapToGrid="0">
      <p:cViewPr varScale="1">
        <p:scale>
          <a:sx n="98" d="100"/>
          <a:sy n="98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Total</a:t>
            </a:r>
            <a:r>
              <a:rPr lang="en-US" baseline="0" dirty="0"/>
              <a:t> </a:t>
            </a:r>
            <a:r>
              <a:rPr lang="en-US" baseline="0" dirty="0" err="1"/>
              <a:t>wttr</a:t>
            </a:r>
            <a:r>
              <a:rPr lang="en-US" baseline="0" dirty="0"/>
              <a:t> 24/25 expenses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Budget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F48-498A-8E3E-73CAAADC7B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48-498A-8E3E-73CAAADC7B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F48-498A-8E3E-73CAAADC7B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48-498A-8E3E-73CAAADC7BD8}"/>
              </c:ext>
            </c:extLst>
          </c:dPt>
          <c:dLbls>
            <c:dLbl>
              <c:idx val="0"/>
              <c:layout>
                <c:manualLayout>
                  <c:x val="-0.26635245541424951"/>
                  <c:y val="5.20721004423231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48-498A-8E3E-73CAAADC7BD8}"/>
                </c:ext>
              </c:extLst>
            </c:dLbl>
            <c:dLbl>
              <c:idx val="1"/>
              <c:layout>
                <c:manualLayout>
                  <c:x val="0.21581588263858453"/>
                  <c:y val="6.728267998156606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48-498A-8E3E-73CAAADC7BD8}"/>
                </c:ext>
              </c:extLst>
            </c:dLbl>
            <c:dLbl>
              <c:idx val="2"/>
              <c:layout>
                <c:manualLayout>
                  <c:x val="0.11624414283661814"/>
                  <c:y val="0.126533770500656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F48-498A-8E3E-73CAAADC7B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Agency Advertising</c:v>
                </c:pt>
                <c:pt idx="1">
                  <c:v>Staffing</c:v>
                </c:pt>
                <c:pt idx="2">
                  <c:v>Consultant Fees</c:v>
                </c:pt>
                <c:pt idx="3">
                  <c:v>Other Marketing</c:v>
                </c:pt>
              </c:strCache>
            </c:strRef>
          </c:cat>
          <c:val>
            <c:numRef>
              <c:f>Sheet1!$B$2:$B$5</c:f>
              <c:numCache>
                <c:formatCode>"$"#,##0_);[Red]\("$"#,##0\)</c:formatCode>
                <c:ptCount val="4"/>
                <c:pt idx="0">
                  <c:v>32493</c:v>
                </c:pt>
                <c:pt idx="1">
                  <c:v>13209</c:v>
                </c:pt>
                <c:pt idx="2">
                  <c:v>5592</c:v>
                </c:pt>
                <c:pt idx="3">
                  <c:v>2971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48-498A-8E3E-73CAAADC7BD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74BC3-0911-40C1-BBC3-065A74C3DBA7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067E4-DF23-4868-8DC7-B24625757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580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38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7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63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520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92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07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99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50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57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A067E4-DF23-4868-8DC7-B246257575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0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B0D7-709A-BAD9-96E6-A76718297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A987A-B963-7914-7D94-6EC75676C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56EFB-BC4F-17B5-21B9-DA940B75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C5279-F012-9EB5-5663-2C95ACE70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A8CF4-6CFC-ACBF-D366-92934E93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8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688BD-6851-6720-A9F6-ADB5DECE7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5DCAB-4343-AA3B-7A39-5DE830CE1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6D78E-B905-4FB3-98BA-E769B2CFB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C1EE0-EE3C-0B82-011B-AD45F2A4D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E59BD-FCD7-17B4-F7AD-31F4C57E0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76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A05262-A309-FA6A-AA55-6CA8CFC506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780A87-9104-2CF3-1F7A-90E3FCF55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4DE14-A528-8B50-603D-538732A2F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864DC-1E8D-FF61-356B-3CE3BA0A8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8BCEE-AA84-4AFE-AEA0-2DC7727F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7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9FE9-88F2-4827-65BE-88D3530CE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F0783-62B7-5DC1-BEE3-931488399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30DF9-E85A-57CD-D3C9-34C585EE1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BEDE-BB5C-67FE-ABFE-3474CF3D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F82DE-9F42-C073-73B9-F523A2238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9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CD99A-C681-EFAF-F187-77E3B71D6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9EB22-3408-6B81-8851-61861EB5E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B1D94-0B87-DD5A-263F-66CA02899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03B19-9881-510A-04E3-9689FB86C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6B362-1F34-6AD1-4652-D4BDCBDBF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77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268D3-F159-8CAD-8F75-B3F3369B3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D75DC-63E5-450F-5964-AF619C2B2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DCEC1-324F-40E7-EC37-596EF18B8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144C2-8EC1-B311-8E97-5AE34869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1FBE6-60A3-3EEB-9CBC-84C36ACC9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9AAB5E-36E2-4666-7D44-9A16EAF5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7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DE0B-A116-B0E7-6E6E-AFCA62F60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E6AF2-DF00-067E-8B80-088F349AD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7DCDD-8777-08C5-1DC4-7D261F352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4911A4-D10A-FEDD-57EE-C3749F4546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B590AE-B975-B50E-A62B-0E3DE34501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96C32D-17A8-0657-A473-2D9C17DE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DCD045-EC56-2007-FF70-A2DE81AFD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1A4CD5-64CA-CDED-6D61-374F9AD7C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79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0CAA5-87F8-DED7-AF8E-C3B28580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294595-A623-8ACD-4A3C-A62F5A2D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20A1E3-73A5-6C96-0011-D10194F9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3CEB2D-6ACE-D912-8F2B-D8CD6DC5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9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43161D-51B1-C1B6-2557-89F7A6B2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71ED4E-1670-4999-507F-6CCE97E2C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B770A-A69E-05E6-5E9F-AF70470F4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4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227DA-5C3F-46AD-87C1-4FE2588A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5BCA2-2035-D1C4-7C3C-DC1825872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3C09F-A863-0186-8A43-88B78EECE7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2FD42-0927-E77E-C03E-D6F4B0C9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B6821-FBD7-A3F2-F78D-E32AB50A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E794B-3B48-3F06-67D0-491A7407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9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AE05-F679-740D-9E47-4F1D74AFC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B6E1C8-A1FD-49E5-3E5F-D72600B549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A14CC3-743F-065C-5409-3A9E9F2AF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F5472-25CF-BD14-ED1F-0A97ECAF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17C06-E1F1-8486-D1CC-7C27BAA1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4DD12-EADA-2E15-4B87-C7442FB7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1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042019-DE27-7DCD-3D81-BD2705A2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BCAD8-F758-44FE-A538-F9491CF6F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45E09-8906-A65C-6871-42A455CE7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32B30A-7C2E-41B0-B144-BEFFA36556AE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F42FB-BA21-76AE-1591-251767D48B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A6BAD1-227B-968B-1CEE-A9DFD4816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536677-FDB0-4697-A54F-7044A497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9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31A33CA-62C0-E14A-A1F0-3DD93202243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7"/>
            <a:ext cx="12192000" cy="68552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0EA099-43B5-0947-4160-CC52F6558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6013" y="468383"/>
            <a:ext cx="9144000" cy="2387600"/>
          </a:xfrm>
          <a:effectLst>
            <a:glow rad="1727200">
              <a:schemeClr val="accent1">
                <a:satMod val="175000"/>
                <a:alpha val="40000"/>
              </a:schemeClr>
            </a:glow>
            <a:outerShdw blurRad="50800" dist="50800" dir="5400000" sx="72000" sy="72000" algn="ctr" rotWithShape="0">
              <a:srgbClr val="000000"/>
            </a:outerShdw>
          </a:effectLst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bg1"/>
                </a:solidFill>
                <a:effectLst>
                  <a:glow>
                    <a:schemeClr val="bg1"/>
                  </a:glow>
                </a:effectLst>
                <a:latin typeface="Bicyclette" pitchFamily="2" charset="77"/>
                <a:ea typeface="Bicyclette" pitchFamily="2" charset="77"/>
              </a:rPr>
              <a:t>Welcome to the Ridge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2E9D30-E232-AE47-625A-C14629242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6013" y="2855983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spc="-150" dirty="0">
                <a:solidFill>
                  <a:schemeClr val="bg1"/>
                </a:solidFill>
                <a:effectLst>
                  <a:glow>
                    <a:schemeClr val="bg1">
                      <a:alpha val="61000"/>
                    </a:schemeClr>
                  </a:glow>
                </a:effectLst>
                <a:latin typeface="Bicyclette" pitchFamily="2" charset="77"/>
                <a:ea typeface="Bicyclette" pitchFamily="2" charset="77"/>
              </a:rPr>
              <a:t>Annual Update</a:t>
            </a:r>
          </a:p>
          <a:p>
            <a:r>
              <a:rPr lang="en-US" sz="3600" b="1" spc="-150" dirty="0">
                <a:solidFill>
                  <a:schemeClr val="bg1"/>
                </a:solidFill>
                <a:effectLst>
                  <a:glow>
                    <a:schemeClr val="bg1">
                      <a:alpha val="61000"/>
                    </a:schemeClr>
                  </a:glow>
                </a:effectLst>
                <a:latin typeface="Bicyclette" pitchFamily="2" charset="77"/>
                <a:ea typeface="Bicyclette" pitchFamily="2" charset="77"/>
              </a:rPr>
              <a:t>8/12/25</a:t>
            </a:r>
          </a:p>
        </p:txBody>
      </p:sp>
    </p:spTree>
    <p:extLst>
      <p:ext uri="{BB962C8B-B14F-4D97-AF65-F5344CB8AC3E}">
        <p14:creationId xmlns:p14="http://schemas.microsoft.com/office/powerpoint/2010/main" val="1402765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7B0CD-22B1-C786-C6A3-39BC7128A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588" y="664281"/>
            <a:ext cx="5259388" cy="8239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Opportunity: </a:t>
            </a:r>
            <a:b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</a:br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The Lost Bus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BFDB0FB5-2451-BF45-8440-7D1F7C834B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9330" y="178420"/>
            <a:ext cx="4301412" cy="650116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27FCD38-D2A7-E24D-0B69-FEA9AEC78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5649" y="2616296"/>
            <a:ext cx="6119359" cy="3684588"/>
          </a:xfrm>
        </p:spPr>
        <p:txBody>
          <a:bodyPr>
            <a:normAutofit fontScale="92500"/>
          </a:bodyPr>
          <a:lstStyle/>
          <a:p>
            <a:r>
              <a:rPr lang="en-US" dirty="0"/>
              <a:t>Talking points to be used for Chamber, Town, any other partners</a:t>
            </a:r>
          </a:p>
          <a:p>
            <a:r>
              <a:rPr lang="en-US" dirty="0"/>
              <a:t>Create a real-time video to be hosted on WTTR website and show the community now</a:t>
            </a:r>
          </a:p>
          <a:p>
            <a:r>
              <a:rPr lang="en-US" dirty="0"/>
              <a:t>Pro-active press release</a:t>
            </a:r>
          </a:p>
          <a:p>
            <a:r>
              <a:rPr lang="en-US" dirty="0"/>
              <a:t>Toolkit for community members who may want to share their sentiments as the spotlight shines back on Paradise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81972A1-BCF5-63D5-85F4-FCE245E7F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2870" y="1488193"/>
            <a:ext cx="5183188" cy="823912"/>
          </a:xfrm>
        </p:spPr>
        <p:txBody>
          <a:bodyPr/>
          <a:lstStyle/>
          <a:p>
            <a:r>
              <a:rPr lang="en-US" dirty="0"/>
              <a:t>Action Items</a:t>
            </a:r>
          </a:p>
        </p:txBody>
      </p:sp>
    </p:spTree>
    <p:extLst>
      <p:ext uri="{BB962C8B-B14F-4D97-AF65-F5344CB8AC3E}">
        <p14:creationId xmlns:p14="http://schemas.microsoft.com/office/powerpoint/2010/main" val="2795125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3D035-D056-9D68-927A-0A2BE73C0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dirty="0">
                <a:latin typeface="Bicyclette" pitchFamily="2" charset="77"/>
                <a:ea typeface="Bicyclette" pitchFamily="2" charset="77"/>
              </a:rPr>
              <a:t>Questions</a:t>
            </a:r>
            <a:r>
              <a:rPr lang="en-US" dirty="0"/>
              <a:t>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16AA8DFA-3E63-E94C-3850-B74BC4D284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r="-2" b="1967"/>
          <a:stretch>
            <a:fillRect/>
          </a:stretch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  <p:pic>
        <p:nvPicPr>
          <p:cNvPr id="4" name="Picture 3" descr="A logo with a tree and mountains&#10;&#10;AI-generated content may be incorrect.">
            <a:extLst>
              <a:ext uri="{FF2B5EF4-FFF2-40B4-BE49-F238E27FC236}">
                <a16:creationId xmlns:a16="http://schemas.microsoft.com/office/drawing/2014/main" id="{C96EA884-488F-B3B2-0554-06986393B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26" y="2630087"/>
            <a:ext cx="2487713" cy="291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1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B8BDB-5AD3-6751-FE4E-DB97AE1D4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008"/>
            <a:ext cx="10515600" cy="91726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Budget Breakdown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B14E84B-6644-74D9-CD1A-1D6F95DE18E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75947353"/>
              </p:ext>
            </p:extLst>
          </p:nvPr>
        </p:nvGraphicFramePr>
        <p:xfrm>
          <a:off x="570571" y="1456512"/>
          <a:ext cx="6633117" cy="503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B24491A-41DA-C83C-7F59-330CE7A9F384}"/>
              </a:ext>
            </a:extLst>
          </p:cNvPr>
          <p:cNvSpPr txBox="1"/>
          <p:nvPr/>
        </p:nvSpPr>
        <p:spPr>
          <a:xfrm>
            <a:off x="8062332" y="2543532"/>
            <a:ext cx="31911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budget spend: $54,268</a:t>
            </a:r>
          </a:p>
          <a:p>
            <a:endParaRPr lang="en-US" dirty="0"/>
          </a:p>
          <a:p>
            <a:r>
              <a:rPr lang="en-US" dirty="0"/>
              <a:t>TOT contribution: $45,000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$38,085 spent on advertising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Remainder spent on staff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Variety of activities performed reaching various audiences</a:t>
            </a:r>
          </a:p>
        </p:txBody>
      </p:sp>
    </p:spTree>
    <p:extLst>
      <p:ext uri="{BB962C8B-B14F-4D97-AF65-F5344CB8AC3E}">
        <p14:creationId xmlns:p14="http://schemas.microsoft.com/office/powerpoint/2010/main" val="275578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E513FB-9945-64E9-462B-9415B1D7D8AB}"/>
              </a:ext>
            </a:extLst>
          </p:cNvPr>
          <p:cNvCxnSpPr>
            <a:cxnSpLocks/>
          </p:cNvCxnSpPr>
          <p:nvPr/>
        </p:nvCxnSpPr>
        <p:spPr>
          <a:xfrm>
            <a:off x="914400" y="3429000"/>
            <a:ext cx="9418427" cy="0"/>
          </a:xfrm>
          <a:prstGeom prst="line">
            <a:avLst/>
          </a:prstGeom>
          <a:ln w="1270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C8D9A06A-8D5F-CCFD-CFC8-44C8FB99FAEB}"/>
              </a:ext>
            </a:extLst>
          </p:cNvPr>
          <p:cNvSpPr/>
          <p:nvPr/>
        </p:nvSpPr>
        <p:spPr>
          <a:xfrm>
            <a:off x="2289944" y="3169732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AA4CF75-3ECB-0422-A1BE-9C896617CACE}"/>
              </a:ext>
            </a:extLst>
          </p:cNvPr>
          <p:cNvSpPr/>
          <p:nvPr/>
        </p:nvSpPr>
        <p:spPr>
          <a:xfrm>
            <a:off x="3591033" y="3169732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A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AAD7D8-8E0F-7F57-542A-050C67ACE96B}"/>
              </a:ext>
            </a:extLst>
          </p:cNvPr>
          <p:cNvSpPr/>
          <p:nvPr/>
        </p:nvSpPr>
        <p:spPr>
          <a:xfrm>
            <a:off x="4986318" y="3169731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997C87C-4896-8B1F-79F4-76C007C724D7}"/>
              </a:ext>
            </a:extLst>
          </p:cNvPr>
          <p:cNvSpPr/>
          <p:nvPr/>
        </p:nvSpPr>
        <p:spPr>
          <a:xfrm>
            <a:off x="6236092" y="3173450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6B8CE7B-3074-326E-9592-F7CFDB2EDE90}"/>
              </a:ext>
            </a:extLst>
          </p:cNvPr>
          <p:cNvSpPr/>
          <p:nvPr/>
        </p:nvSpPr>
        <p:spPr>
          <a:xfrm>
            <a:off x="7380482" y="3169730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F24263-F44E-7194-E608-BA71086503B4}"/>
              </a:ext>
            </a:extLst>
          </p:cNvPr>
          <p:cNvSpPr/>
          <p:nvPr/>
        </p:nvSpPr>
        <p:spPr>
          <a:xfrm>
            <a:off x="8806910" y="3169734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56EF999-028D-545E-38E5-E9761575FD7C}"/>
              </a:ext>
            </a:extLst>
          </p:cNvPr>
          <p:cNvSpPr/>
          <p:nvPr/>
        </p:nvSpPr>
        <p:spPr>
          <a:xfrm>
            <a:off x="10081926" y="3169729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A9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F7F813-5AA2-DCEA-F94F-D1D85759A1B3}"/>
              </a:ext>
            </a:extLst>
          </p:cNvPr>
          <p:cNvSpPr/>
          <p:nvPr/>
        </p:nvSpPr>
        <p:spPr>
          <a:xfrm>
            <a:off x="895810" y="3169733"/>
            <a:ext cx="501805" cy="512957"/>
          </a:xfrm>
          <a:prstGeom prst="ellipse">
            <a:avLst/>
          </a:prstGeom>
          <a:solidFill>
            <a:srgbClr val="00B0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A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B71E3E-79FC-73F2-5357-217118F95C64}"/>
              </a:ext>
            </a:extLst>
          </p:cNvPr>
          <p:cNvSpPr txBox="1"/>
          <p:nvPr/>
        </p:nvSpPr>
        <p:spPr>
          <a:xfrm>
            <a:off x="9909694" y="4110076"/>
            <a:ext cx="1348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6/25: Booth at Grazing Festival</a:t>
            </a:r>
            <a:endParaRPr lang="en-US" dirty="0">
              <a:solidFill>
                <a:srgbClr val="28377A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FC134E-9832-54C2-B655-6A323A5D270B}"/>
              </a:ext>
            </a:extLst>
          </p:cNvPr>
          <p:cNvCxnSpPr>
            <a:cxnSpLocks/>
          </p:cNvCxnSpPr>
          <p:nvPr/>
        </p:nvCxnSpPr>
        <p:spPr>
          <a:xfrm>
            <a:off x="1142342" y="2702779"/>
            <a:ext cx="1" cy="526894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BC9A3C-24BF-DA91-2176-C8892A426098}"/>
              </a:ext>
            </a:extLst>
          </p:cNvPr>
          <p:cNvCxnSpPr>
            <a:cxnSpLocks/>
          </p:cNvCxnSpPr>
          <p:nvPr/>
        </p:nvCxnSpPr>
        <p:spPr>
          <a:xfrm>
            <a:off x="10332827" y="3491872"/>
            <a:ext cx="0" cy="657961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16D2039-1F3A-D6C4-34B3-EF939D151AF5}"/>
              </a:ext>
            </a:extLst>
          </p:cNvPr>
          <p:cNvCxnSpPr>
            <a:cxnSpLocks/>
          </p:cNvCxnSpPr>
          <p:nvPr/>
        </p:nvCxnSpPr>
        <p:spPr>
          <a:xfrm>
            <a:off x="9054586" y="2806854"/>
            <a:ext cx="0" cy="526894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3E225C-F404-4504-8D69-942B9C555857}"/>
              </a:ext>
            </a:extLst>
          </p:cNvPr>
          <p:cNvCxnSpPr/>
          <p:nvPr/>
        </p:nvCxnSpPr>
        <p:spPr>
          <a:xfrm>
            <a:off x="7604158" y="3622939"/>
            <a:ext cx="1" cy="526894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C7AC87-534A-35F7-A619-670122D3D9B3}"/>
              </a:ext>
            </a:extLst>
          </p:cNvPr>
          <p:cNvCxnSpPr>
            <a:cxnSpLocks/>
          </p:cNvCxnSpPr>
          <p:nvPr/>
        </p:nvCxnSpPr>
        <p:spPr>
          <a:xfrm>
            <a:off x="6486994" y="2608402"/>
            <a:ext cx="9" cy="776458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3EFC85-A750-72E8-772E-14FEC2DC7507}"/>
              </a:ext>
            </a:extLst>
          </p:cNvPr>
          <p:cNvCxnSpPr>
            <a:cxnSpLocks/>
          </p:cNvCxnSpPr>
          <p:nvPr/>
        </p:nvCxnSpPr>
        <p:spPr>
          <a:xfrm>
            <a:off x="5237222" y="3447121"/>
            <a:ext cx="0" cy="1492945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FE2BDC1-F5B9-730E-1758-088B5FB67FFE}"/>
              </a:ext>
            </a:extLst>
          </p:cNvPr>
          <p:cNvCxnSpPr/>
          <p:nvPr/>
        </p:nvCxnSpPr>
        <p:spPr>
          <a:xfrm>
            <a:off x="3841935" y="2806854"/>
            <a:ext cx="1" cy="526894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838ACE2-3830-FD7F-033B-8C1B387A7DEF}"/>
              </a:ext>
            </a:extLst>
          </p:cNvPr>
          <p:cNvCxnSpPr>
            <a:cxnSpLocks/>
          </p:cNvCxnSpPr>
          <p:nvPr/>
        </p:nvCxnSpPr>
        <p:spPr>
          <a:xfrm>
            <a:off x="2540845" y="3546085"/>
            <a:ext cx="0" cy="797687"/>
          </a:xfrm>
          <a:prstGeom prst="line">
            <a:avLst/>
          </a:prstGeom>
          <a:ln w="6350">
            <a:solidFill>
              <a:srgbClr val="00B0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2CD222C-BA67-19CC-932E-EA3C5276B192}"/>
              </a:ext>
            </a:extLst>
          </p:cNvPr>
          <p:cNvSpPr txBox="1"/>
          <p:nvPr/>
        </p:nvSpPr>
        <p:spPr>
          <a:xfrm>
            <a:off x="7006451" y="4206241"/>
            <a:ext cx="1540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4/25: Booth at Gold Nugget Days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42D76C-A6FD-739E-4F82-A0B7433009D7}"/>
              </a:ext>
            </a:extLst>
          </p:cNvPr>
          <p:cNvSpPr txBox="1"/>
          <p:nvPr/>
        </p:nvSpPr>
        <p:spPr>
          <a:xfrm>
            <a:off x="5653084" y="1951452"/>
            <a:ext cx="2229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2/25: Ran 8 week paid search campaign with goal to drive traffic to WTTR website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E48821-D498-98F4-9CF6-07C35EAB2733}"/>
              </a:ext>
            </a:extLst>
          </p:cNvPr>
          <p:cNvSpPr txBox="1"/>
          <p:nvPr/>
        </p:nvSpPr>
        <p:spPr>
          <a:xfrm>
            <a:off x="1550020" y="4343772"/>
            <a:ext cx="2247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10/5-6/24: Ridge Showcase set up during Johnny Appleseed Days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20CDF6-7ECE-0262-EBDD-49973B6ADD9C}"/>
              </a:ext>
            </a:extLst>
          </p:cNvPr>
          <p:cNvSpPr txBox="1"/>
          <p:nvPr/>
        </p:nvSpPr>
        <p:spPr>
          <a:xfrm>
            <a:off x="3028807" y="2377570"/>
            <a:ext cx="1734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12/24: Engaged with     C G Denero Consulting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CE2502-E14B-7C7F-E6E2-0B4C8CBDD7BB}"/>
              </a:ext>
            </a:extLst>
          </p:cNvPr>
          <p:cNvSpPr txBox="1"/>
          <p:nvPr/>
        </p:nvSpPr>
        <p:spPr>
          <a:xfrm>
            <a:off x="422377" y="2122207"/>
            <a:ext cx="1950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9/24: Advertising for Ridge Showcase at Johnny Appleseed Days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E33962-CB0E-83E1-2E8A-07247B76EE56}"/>
              </a:ext>
            </a:extLst>
          </p:cNvPr>
          <p:cNvSpPr txBox="1"/>
          <p:nvPr/>
        </p:nvSpPr>
        <p:spPr>
          <a:xfrm>
            <a:off x="8214034" y="1994605"/>
            <a:ext cx="2598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5/25: Reviewed proposals for year-long WTTR marketing campaign. Selected Chartwell Agency and began onboarding</a:t>
            </a:r>
            <a:endParaRPr lang="en-US" dirty="0">
              <a:solidFill>
                <a:srgbClr val="28377A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01AF2AD-0B03-4D55-9A90-BE07BD987721}"/>
              </a:ext>
            </a:extLst>
          </p:cNvPr>
          <p:cNvSpPr txBox="1"/>
          <p:nvPr/>
        </p:nvSpPr>
        <p:spPr>
          <a:xfrm>
            <a:off x="4254898" y="4940066"/>
            <a:ext cx="21521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8377A"/>
                </a:solidFill>
              </a:rPr>
              <a:t>1/25: Hired staff to manage website updates, content development and social media. </a:t>
            </a:r>
          </a:p>
          <a:p>
            <a:r>
              <a:rPr lang="en-US" sz="1200" dirty="0">
                <a:solidFill>
                  <a:srgbClr val="28377A"/>
                </a:solidFill>
              </a:rPr>
              <a:t>Re-engaged with Creative Digital Agency for paid search campaign</a:t>
            </a:r>
            <a:endParaRPr lang="en-US" dirty="0">
              <a:solidFill>
                <a:srgbClr val="28377A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958CCF7-71E2-7714-32B2-59EAC3A8D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774" y="4990103"/>
            <a:ext cx="2106064" cy="1591115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B13ED66-43B6-E218-AF97-7B2451B31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3152" y="4724314"/>
            <a:ext cx="3319321" cy="192021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9792387-AB87-52B4-2BB5-C7D599BF5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54" y="327583"/>
            <a:ext cx="1445217" cy="1564570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22CA736-E933-DB79-75CB-0D3AF39F29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76" y="198517"/>
            <a:ext cx="2768888" cy="1602150"/>
          </a:xfrm>
          <a:prstGeom prst="rect">
            <a:avLst/>
          </a:prstGeom>
          <a:ln w="63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53357A-10F5-680C-4DE0-BD2F79A80413}"/>
              </a:ext>
            </a:extLst>
          </p:cNvPr>
          <p:cNvSpPr txBox="1"/>
          <p:nvPr/>
        </p:nvSpPr>
        <p:spPr>
          <a:xfrm>
            <a:off x="2453268" y="198517"/>
            <a:ext cx="3199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2024/25 Timeline of Activity</a:t>
            </a:r>
          </a:p>
        </p:txBody>
      </p:sp>
    </p:spTree>
    <p:extLst>
      <p:ext uri="{BB962C8B-B14F-4D97-AF65-F5344CB8AC3E}">
        <p14:creationId xmlns:p14="http://schemas.microsoft.com/office/powerpoint/2010/main" val="29923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EDBEC-D110-45EC-1BE3-CCC847D3E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362342" cy="692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19ECE-4F3A-0251-D171-A3212FCF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209" y="642473"/>
            <a:ext cx="5005039" cy="163237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The Ridge Showcase Report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D3EF87B-39CA-C9F1-F8EA-AC7DC10D07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36172" y="2787805"/>
            <a:ext cx="7207516" cy="370506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E4E4613-68B8-A6B7-D498-0B69BB83B7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b="9084"/>
          <a:stretch>
            <a:fillRect/>
          </a:stretch>
        </p:blipFill>
        <p:spPr>
          <a:xfrm>
            <a:off x="8335823" y="3340663"/>
            <a:ext cx="3620005" cy="32478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57F66E-545B-16AE-FC48-C491B3D965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90" b="15955"/>
          <a:stretch>
            <a:fillRect/>
          </a:stretch>
        </p:blipFill>
        <p:spPr>
          <a:xfrm>
            <a:off x="6175922" y="461342"/>
            <a:ext cx="4925112" cy="278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00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7359B-F096-F89A-7334-661E084C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267" y="132982"/>
            <a:ext cx="607646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Placer AI Data for </a:t>
            </a:r>
            <a:b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</a:br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Johnny Appleseed Days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74E377-F685-AB7C-49AF-E6C67337B3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80951" y="3259211"/>
            <a:ext cx="5037343" cy="2938874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C69A75A-8CDB-2224-5A6B-1BC5257273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852426" y="251619"/>
            <a:ext cx="5181600" cy="23565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D4676F-4571-0F93-D3CB-066FC27DB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706" y="1564785"/>
            <a:ext cx="6420746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mputer screen with a lake and trees&#10;&#10;AI-generated content may be incorrect.">
            <a:extLst>
              <a:ext uri="{FF2B5EF4-FFF2-40B4-BE49-F238E27FC236}">
                <a16:creationId xmlns:a16="http://schemas.microsoft.com/office/drawing/2014/main" id="{08DFA74E-FCB6-585D-5016-F0DC5EE174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970" r="1" b="8023"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5" name="Picture 4" descr="A group of women sitting on a brick wall&#10;&#10;AI-generated content may be incorrect.">
            <a:extLst>
              <a:ext uri="{FF2B5EF4-FFF2-40B4-BE49-F238E27FC236}">
                <a16:creationId xmlns:a16="http://schemas.microsoft.com/office/drawing/2014/main" id="{2ECBD000-6564-3E2C-B519-983B6243D7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59" b="-1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7" name="Picture 6" descr="A table with signs and brochures on it&#10;&#10;AI-generated content may be incorrect.">
            <a:extLst>
              <a:ext uri="{FF2B5EF4-FFF2-40B4-BE49-F238E27FC236}">
                <a16:creationId xmlns:a16="http://schemas.microsoft.com/office/drawing/2014/main" id="{1474438A-A51C-7088-A3D9-C30FE63B95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32" r="4695" b="-4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3" name="Picture 2" descr="A blue tent and sign on grass&#10;&#10;AI-generated content may be incorrect.">
            <a:extLst>
              <a:ext uri="{FF2B5EF4-FFF2-40B4-BE49-F238E27FC236}">
                <a16:creationId xmlns:a16="http://schemas.microsoft.com/office/drawing/2014/main" id="{48FB457F-CDC3-34E8-0AF0-FF66619954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635" b="-2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1" name="Picture 10" descr="A blue poster with a picture of people and a lake&#10;&#10;AI-generated content may be incorrect.">
            <a:extLst>
              <a:ext uri="{FF2B5EF4-FFF2-40B4-BE49-F238E27FC236}">
                <a16:creationId xmlns:a16="http://schemas.microsoft.com/office/drawing/2014/main" id="{C04B9163-18CB-F8D0-F3BD-7157282189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8140" r="3" b="20557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2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8EFEF-666A-AFAB-3445-A2BE071D1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061" y="420881"/>
            <a:ext cx="9933878" cy="716543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>
                <a:solidFill>
                  <a:srgbClr val="28377A"/>
                </a:solidFill>
                <a:latin typeface="Bicyclette" pitchFamily="2" charset="77"/>
                <a:ea typeface="Bicyclette" pitchFamily="2" charset="77"/>
              </a:rPr>
              <a:t>Paid Search Campaign – Goal: Drive Traffic to WTTR Website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595F0EA-8419-6BBE-64D1-B6C8986480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212684" y="2268493"/>
            <a:ext cx="6826312" cy="3426541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D62D096-785B-2A5B-076F-2B28909E95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r="2542"/>
          <a:stretch>
            <a:fillRect/>
          </a:stretch>
        </p:blipFill>
        <p:spPr>
          <a:xfrm>
            <a:off x="269488" y="1381446"/>
            <a:ext cx="4703956" cy="520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64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52994-A616-6B69-D0E0-4650008F6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907" y="282800"/>
            <a:ext cx="5217172" cy="12886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icyclette" pitchFamily="2" charset="77"/>
                <a:ea typeface="Bicyclette" pitchFamily="2" charset="77"/>
              </a:rPr>
              <a:t>Plans for coming year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72A87-A6B3-ED9E-7D0C-51E72C822968}"/>
              </a:ext>
            </a:extLst>
          </p:cNvPr>
          <p:cNvSpPr txBox="1"/>
          <p:nvPr/>
        </p:nvSpPr>
        <p:spPr>
          <a:xfrm>
            <a:off x="938907" y="1715151"/>
            <a:ext cx="45195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Work with Chartwell Agency to create and deploy an always-on paid media strategy to inspire people to visit Paradise and share with them the reasons they should choose to live here.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Will see significant increase in web traffic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Increase social media followers and influence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See more positive stories in the press through PR efforts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Consistent messaging for increased brand/Town recognition</a:t>
            </a:r>
          </a:p>
        </p:txBody>
      </p:sp>
      <p:grpSp>
        <p:nvGrpSpPr>
          <p:cNvPr id="42" name="Graphic 4">
            <a:extLst>
              <a:ext uri="{FF2B5EF4-FFF2-40B4-BE49-F238E27FC236}">
                <a16:creationId xmlns:a16="http://schemas.microsoft.com/office/drawing/2014/main" id="{D92F9A1A-77F4-4E16-958B-64BB489FF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2349" y="739986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19A42ED-6B91-49E6-9BDB-6339893E9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B732C3B-202D-4B4E-9C2B-283338B2A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38433EC-2142-4B86-B9BA-25AFE2629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F3A02D8-E8AA-47DC-B215-ED01D604E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1A156CC-0ACD-4554-947F-A9FD30B6A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BACA1F0-7581-48CC-BB3D-29D84E66B1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8C34CDB-6796-4AA3-9001-DA5B717D7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9D783F9-0F69-4135-9961-9BAB1C1A6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FFBBC22-B7E4-49E9-9BD1-36B5F6299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E179D1A-1F7F-41FF-A993-7DB78E9E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565B3A8-B9D8-4EA9-B3DA-DDB2A574BB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891E65D-798E-4741-A582-606A9152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8BAB8E0-D711-471F-8EB7-6F8C42092B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86CB434-2145-AC58-1C60-EAFCDE461E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6389" y="501796"/>
            <a:ext cx="4763801" cy="257245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E718B82-B1AA-D8CB-01FC-8C7BB87842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586388" y="3799595"/>
            <a:ext cx="4763801" cy="2084163"/>
          </a:xfrm>
          <a:prstGeom prst="rect">
            <a:avLst/>
          </a:prstGeom>
        </p:spPr>
      </p:pic>
      <p:sp>
        <p:nvSpPr>
          <p:cNvPr id="60" name="Oval 59">
            <a:extLst>
              <a:ext uri="{FF2B5EF4-FFF2-40B4-BE49-F238E27FC236}">
                <a16:creationId xmlns:a16="http://schemas.microsoft.com/office/drawing/2014/main" id="{C4C270DE-0BEB-4372-B440-7EADA6FAF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3877" y="4618784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757ACA0C-8702-4043-8D4D-582EAED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3877" y="4618784"/>
            <a:ext cx="365021" cy="36502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69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302</Words>
  <Application>Microsoft Office PowerPoint</Application>
  <PresentationFormat>Widescreen</PresentationFormat>
  <Paragraphs>47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Bicyclette</vt:lpstr>
      <vt:lpstr>Office Theme</vt:lpstr>
      <vt:lpstr>Welcome to the Ridge</vt:lpstr>
      <vt:lpstr>Budget Breakdown</vt:lpstr>
      <vt:lpstr>PowerPoint Presentation</vt:lpstr>
      <vt:lpstr>PowerPoint Presentation</vt:lpstr>
      <vt:lpstr>The Ridge Showcase Report</vt:lpstr>
      <vt:lpstr>Placer AI Data for  Johnny Appleseed Days</vt:lpstr>
      <vt:lpstr>PowerPoint Presentation</vt:lpstr>
      <vt:lpstr>Paid Search Campaign – Goal: Drive Traffic to WTTR Website</vt:lpstr>
      <vt:lpstr>Plans for coming year</vt:lpstr>
      <vt:lpstr>Opportunity:  The Lost Bus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Ridge</dc:title>
  <dc:creator>Steve Denero</dc:creator>
  <cp:lastModifiedBy>Elvis, Melanie</cp:lastModifiedBy>
  <cp:revision>9</cp:revision>
  <dcterms:created xsi:type="dcterms:W3CDTF">2025-08-08T04:33:24Z</dcterms:created>
  <dcterms:modified xsi:type="dcterms:W3CDTF">2025-08-11T15:33:25Z</dcterms:modified>
</cp:coreProperties>
</file>